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7936-105F-4739-A0C7-8DE54BDF953F}" type="datetimeFigureOut">
              <a:rPr lang="pl-PL" smtClean="0"/>
              <a:t>12.11.2019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2CE8-814F-4776-BE6B-8DF05404F81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8717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7936-105F-4739-A0C7-8DE54BDF953F}" type="datetimeFigureOut">
              <a:rPr lang="pl-PL" smtClean="0"/>
              <a:t>12.11.2019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2CE8-814F-4776-BE6B-8DF05404F81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6270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7936-105F-4739-A0C7-8DE54BDF953F}" type="datetimeFigureOut">
              <a:rPr lang="pl-PL" smtClean="0"/>
              <a:t>12.11.2019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2CE8-814F-4776-BE6B-8DF05404F81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7497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7936-105F-4739-A0C7-8DE54BDF953F}" type="datetimeFigureOut">
              <a:rPr lang="pl-PL" smtClean="0"/>
              <a:t>12.11.2019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2CE8-814F-4776-BE6B-8DF05404F81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0499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7936-105F-4739-A0C7-8DE54BDF953F}" type="datetimeFigureOut">
              <a:rPr lang="pl-PL" smtClean="0"/>
              <a:t>12.11.2019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2CE8-814F-4776-BE6B-8DF05404F81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5795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7936-105F-4739-A0C7-8DE54BDF953F}" type="datetimeFigureOut">
              <a:rPr lang="pl-PL" smtClean="0"/>
              <a:t>12.11.2019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2CE8-814F-4776-BE6B-8DF05404F81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6140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7936-105F-4739-A0C7-8DE54BDF953F}" type="datetimeFigureOut">
              <a:rPr lang="pl-PL" smtClean="0"/>
              <a:t>12.11.2019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2CE8-814F-4776-BE6B-8DF05404F81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4821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7936-105F-4739-A0C7-8DE54BDF953F}" type="datetimeFigureOut">
              <a:rPr lang="pl-PL" smtClean="0"/>
              <a:t>12.11.2019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2CE8-814F-4776-BE6B-8DF05404F81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055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7936-105F-4739-A0C7-8DE54BDF953F}" type="datetimeFigureOut">
              <a:rPr lang="pl-PL" smtClean="0"/>
              <a:t>12.11.2019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2CE8-814F-4776-BE6B-8DF05404F81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7512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7936-105F-4739-A0C7-8DE54BDF953F}" type="datetimeFigureOut">
              <a:rPr lang="pl-PL" smtClean="0"/>
              <a:t>12.11.2019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2CE8-814F-4776-BE6B-8DF05404F81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6663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7936-105F-4739-A0C7-8DE54BDF953F}" type="datetimeFigureOut">
              <a:rPr lang="pl-PL" smtClean="0"/>
              <a:t>12.11.2019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72CE8-814F-4776-BE6B-8DF05404F81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2984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B7936-105F-4739-A0C7-8DE54BDF953F}" type="datetimeFigureOut">
              <a:rPr lang="pl-PL" smtClean="0"/>
              <a:t>12.11.2019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72CE8-814F-4776-BE6B-8DF05404F81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554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413239" y="1354015"/>
            <a:ext cx="818563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dirty="0" smtClean="0"/>
              <a:t>Zadrzewienia śródpolne w PROW 2020</a:t>
            </a:r>
          </a:p>
          <a:p>
            <a:pPr algn="ctr"/>
            <a:r>
              <a:rPr lang="pl-PL" sz="2400" dirty="0" smtClean="0"/>
              <a:t>Materiały do dyskusji w </a:t>
            </a:r>
            <a:r>
              <a:rPr lang="pl-PL" sz="2400" dirty="0" err="1" smtClean="0"/>
              <a:t>MRiRW</a:t>
            </a:r>
            <a:r>
              <a:rPr lang="pl-PL" sz="2400" dirty="0" smtClean="0"/>
              <a:t>, 12.11.2020</a:t>
            </a:r>
          </a:p>
          <a:p>
            <a:pPr algn="ctr"/>
            <a:endParaRPr lang="pl-PL" sz="2400" dirty="0" smtClean="0"/>
          </a:p>
          <a:p>
            <a:pPr algn="ctr"/>
            <a:endParaRPr lang="pl-PL" dirty="0" smtClean="0"/>
          </a:p>
          <a:p>
            <a:pPr algn="ctr"/>
            <a:endParaRPr lang="pl-PL" dirty="0"/>
          </a:p>
          <a:p>
            <a:pPr algn="ctr"/>
            <a:r>
              <a:rPr lang="pl-PL" sz="2400" dirty="0" smtClean="0"/>
              <a:t>Krzysztof Kujawa</a:t>
            </a:r>
          </a:p>
          <a:p>
            <a:pPr algn="ctr"/>
            <a:endParaRPr lang="pl-PL" sz="2400" dirty="0" smtClean="0"/>
          </a:p>
          <a:p>
            <a:pPr algn="ctr"/>
            <a:r>
              <a:rPr lang="pl-PL" sz="2400" dirty="0" smtClean="0"/>
              <a:t>Instytut Środowiska Rolniczego i Leśnego PAN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893561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492369" y="814021"/>
            <a:ext cx="8176846" cy="2053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</a:pPr>
            <a:r>
              <a:rPr lang="pl-PL" sz="1600" u="sng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II.2. Pakiet </a:t>
            </a:r>
            <a:r>
              <a:rPr lang="pl-PL" sz="1600" b="1" u="sng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„Zadrzewienia śródpolne” (ZŚ)</a:t>
            </a:r>
            <a:endParaRPr lang="pl-PL" sz="1600" dirty="0" smtClean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pl-PL" sz="1600" b="1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Wariant 3. Zadrzewienia grupowe (małe grupy krzewów lub pojedyncze drzewa lub krzewy) (ZŚ-G)</a:t>
            </a:r>
            <a:endParaRPr lang="pl-PL" sz="1600" dirty="0" smtClean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Wymogi:</a:t>
            </a:r>
            <a:endParaRPr lang="pl-PL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16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Utworzenie lub utrzymanie małych grup krzewów lub pojedynczo rosnących drzew lub krzewów</a:t>
            </a: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rosnących na polach/miedzach/łąkach/pastwiskach, o powierzchni  </a:t>
            </a:r>
            <a:r>
              <a:rPr lang="pl-PL" sz="16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1.00 – 1.99 arów</a:t>
            </a: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48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41838" y="1106748"/>
            <a:ext cx="7807570" cy="2577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</a:pPr>
            <a:r>
              <a:rPr lang="pl-PL" b="1" u="sng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Proponowane dla wszystkich wariantów wspólne zakazy:</a:t>
            </a:r>
            <a:endParaRPr lang="pl-PL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stosowania nawozów mineralnych i organicznych, środków ochrony roślin, osadów </a:t>
            </a:r>
            <a:r>
              <a:rPr lang="pl-PL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ściekowych (w obrębie, czy też w odległości 5 m od granic)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składowania obornika, siana, </a:t>
            </a:r>
            <a:r>
              <a:rPr lang="pl-PL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słomy wewnątrz zadrzewienia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stosowania do </a:t>
            </a:r>
            <a:r>
              <a:rPr lang="pl-PL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nasadzeń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gatunków obcych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zakładania na powierzchni cennych, nieleśnych siedlisk przyrodniczych, np. murawach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90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79131" y="141290"/>
            <a:ext cx="9144000" cy="5976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1785" algn="just" fontAlgn="base">
              <a:lnSpc>
                <a:spcPct val="107000"/>
              </a:lnSpc>
              <a:spcAft>
                <a:spcPts val="600"/>
              </a:spcAft>
            </a:pPr>
            <a:r>
              <a:rPr lang="pl-PL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Uwagi do rekomendacji:</a:t>
            </a:r>
          </a:p>
          <a:p>
            <a:pPr marL="311785" algn="just" fontAlgn="base">
              <a:lnSpc>
                <a:spcPct val="107000"/>
              </a:lnSpc>
              <a:spcAft>
                <a:spcPts val="600"/>
              </a:spcAft>
            </a:pP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1785" algn="just" fontAlgn="base">
              <a:lnSpc>
                <a:spcPct val="107000"/>
              </a:lnSpc>
              <a:spcAft>
                <a:spcPts val="600"/>
              </a:spcAft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 Tworzenie zadrzewień wymaga </a:t>
            </a:r>
            <a:r>
              <a:rPr lang="pl-PL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profesjonalnej wiedzy i umiejętności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dlatego: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wsparcie 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musi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obejmować 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zakładanie zadrzewień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zabezpieczenie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przed ssakami 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oraz odpowiednią pielęgnację </a:t>
            </a:r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 ciągu co najmniej 5 lat po </a:t>
            </a:r>
            <a:r>
              <a:rPr lang="pl-PL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posadzeniu</a:t>
            </a:r>
            <a:endParaRPr lang="pl-PL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czynności te powinny być prowadzone przez </a:t>
            </a:r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odpowiednie firmy</a:t>
            </a:r>
            <a:endParaRPr lang="pl-PL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konieczne </a:t>
            </a:r>
            <a:r>
              <a:rPr lang="pl-PL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wymogi co do cech sadzonych drzew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(sadzonki zadrzewieniowe, a nie zalesieniowe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</a:p>
          <a:p>
            <a:pPr lvl="0" algn="just" fontAlgn="base">
              <a:lnSpc>
                <a:spcPct val="107000"/>
              </a:lnSpc>
              <a:spcAft>
                <a:spcPts val="600"/>
              </a:spcAft>
            </a:pP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1785" algn="just" fontAlgn="base">
              <a:lnSpc>
                <a:spcPct val="107000"/>
              </a:lnSpc>
              <a:spcAft>
                <a:spcPts val="600"/>
              </a:spcAft>
            </a:pP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Silnie promowane (większe dopłaty) powinno być </a:t>
            </a:r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utrzymanie starych zadrzewień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gdyż: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są one cenniejsze niż młode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trzeba uniknąć zastępowania 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istniejących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zadrzewień młodymi w celu uzyskania dopłat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1785" algn="just" fontAlgn="base">
              <a:lnSpc>
                <a:spcPct val="107000"/>
              </a:lnSpc>
              <a:spcAft>
                <a:spcPts val="600"/>
              </a:spcAft>
            </a:pPr>
            <a:endParaRPr lang="pl-PL" dirty="0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11785" algn="just" fontAlgn="base">
              <a:lnSpc>
                <a:spcPct val="107000"/>
              </a:lnSpc>
              <a:spcAft>
                <a:spcPts val="600"/>
              </a:spcAft>
            </a:pP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3. Trzeba promować także </a:t>
            </a:r>
            <a:r>
              <a:rPr lang="pl-PL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powiększanie/wydłużanie już istniejących zadrzewień powiększanie/wydłużanie już istniejących zadrzewień powiększanie/wydłużanie już istniejących zadrzewień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gdyż większe zadrzewienia działają lepiej niż mniejsze. Dlatego powiększanie powinno być nieco korzystniejsze finansowo, niż tworzenie nowych „od zera”.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79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0" y="0"/>
            <a:ext cx="9047285" cy="6657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1785" algn="just" fontAlgn="base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Propozycje i uwagi ogólne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1785" algn="just" fontAlgn="base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 Konieczność szeroko zakrojonej </a:t>
            </a:r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akcji edukacyjnej 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wraz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 przygotowaniem „Przewodnika dobrych praktyk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”. Uwzględnić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coraz 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liczniejszych mieszkańców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wsi – nie-rolników!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1785" algn="just" fontAlgn="base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</a:pP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 „Zazielenianie” – </a:t>
            </a:r>
            <a:r>
              <a:rPr lang="pl-PL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przesunąć akcent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 działań „nietrwałych” (poplony) </a:t>
            </a:r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 „trwałe’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(właśnie zadrzewienia)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1785" algn="just" fontAlgn="base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</a:pP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3.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miny powinny mieć wykonana ekspertyzę o potrzebach zadrzewieniowych i realizować ją na swoich </a:t>
            </a: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gruntach,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indywidualni rolnicy powinni mieć dowolność w zadrzewianiu. Zatem </a:t>
            </a: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konieczność realizacji szeroko rozumianego programu zwiększania ilości zadrzewień w Polsce za pomocą różnych źródeł </a:t>
            </a:r>
            <a:r>
              <a:rPr lang="pl-PL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finansowania</a:t>
            </a: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przykład 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Reg. </a:t>
            </a:r>
            <a:r>
              <a:rPr lang="pl-PL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Progr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Oper,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mogłyby 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wspierać „know-how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”, a także dodatkowo wspierać finansowo działania ustalone jako priorytetowe w ramach RPO. 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Inne możliwości: finansowanie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 </a:t>
            </a:r>
            <a:r>
              <a:rPr lang="pl-PL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WFOŚiGW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czy 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II filaru PROW 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(LEADER).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1785" algn="just" fontAlgn="base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</a:pPr>
            <a:r>
              <a:rPr lang="pl-PL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Podsumowując: Polska potrzebuje Krajowego Programu Zadrzewienia Terenów Rolniczych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1785" algn="just" fontAlgn="base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</a:pP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</a:t>
            </a:r>
            <a:r>
              <a:rPr lang="pl-PL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Problem granic działek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Istnieje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duża rozbieżność między realnymi i formalnymi granicami działek (np. z powodu bezprawnego zaorywania poboczy). Sprawa granic powinna być bardzo silnie eksponowana i egzekwowana przy okazji pakietów 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zadrzewieniowych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1785" algn="just" fontAlgn="base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pl-PL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Nie dopuścić aby wspieranie zadrzewień „</a:t>
            </a:r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wypierania” innych środowisk marginalnych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jak mokradła, małe stawki śródpolne itp. 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26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73673" y="382711"/>
            <a:ext cx="7886700" cy="540482"/>
          </a:xfrm>
        </p:spPr>
        <p:txBody>
          <a:bodyPr>
            <a:normAutofit/>
          </a:bodyPr>
          <a:lstStyle/>
          <a:p>
            <a:r>
              <a:rPr lang="pl-PL" sz="2800" dirty="0" smtClean="0"/>
              <a:t>Ostatnie dane dla Wielkopolski (analizy </a:t>
            </a:r>
            <a:r>
              <a:rPr lang="pl-PL" sz="2800" dirty="0" err="1" smtClean="0"/>
              <a:t>IŚRiL</a:t>
            </a:r>
            <a:r>
              <a:rPr lang="pl-PL" sz="2800" dirty="0" smtClean="0"/>
              <a:t> PAN)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85775" y="1104657"/>
            <a:ext cx="81724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 smtClean="0"/>
              <a:t>Artykuł wysłany do </a:t>
            </a:r>
            <a:r>
              <a:rPr lang="pl-PL" sz="2000" i="1" dirty="0" err="1" smtClean="0"/>
              <a:t>Regional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Environmental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Changes</a:t>
            </a:r>
            <a:r>
              <a:rPr lang="pl-PL" sz="2000" dirty="0" smtClean="0"/>
              <a:t>:</a:t>
            </a:r>
          </a:p>
          <a:p>
            <a:r>
              <a:rPr lang="pl-PL" sz="2000" dirty="0" smtClean="0"/>
              <a:t>wiek XXI – utrata około 15% zadrzewień liniowych</a:t>
            </a:r>
          </a:p>
          <a:p>
            <a:r>
              <a:rPr lang="pl-PL" sz="2000" dirty="0" smtClean="0"/>
              <a:t>tracimy je niezależnie od położenia i pełnionych funkcji, zatem tracimy usługi ekosystemowe (wbrew idei zrównoważonego rozwoju)</a:t>
            </a:r>
            <a:endParaRPr lang="pl-PL" sz="2000" dirty="0"/>
          </a:p>
          <a:p>
            <a:r>
              <a:rPr lang="pl-PL" sz="2000" dirty="0" smtClean="0"/>
              <a:t>udowodniony silnie negatywny wpływ „Lex Szyszko” </a:t>
            </a:r>
          </a:p>
          <a:p>
            <a:endParaRPr lang="pl-PL" sz="2000" dirty="0"/>
          </a:p>
          <a:p>
            <a:pPr marL="0" indent="0">
              <a:buNone/>
            </a:pPr>
            <a:r>
              <a:rPr lang="pl-PL" sz="2000" dirty="0" smtClean="0"/>
              <a:t>Artykuł w przygotowaniu:</a:t>
            </a:r>
          </a:p>
          <a:p>
            <a:r>
              <a:rPr lang="pl-PL" sz="2000" dirty="0" smtClean="0"/>
              <a:t>rolnicze obrzeża 4 byłych miast wojewódzkich, lata 2008-2018</a:t>
            </a:r>
          </a:p>
          <a:p>
            <a:r>
              <a:rPr lang="pl-PL" sz="2000" dirty="0" smtClean="0"/>
              <a:t>utrata zadrzewień: od 20 do 35% (!)</a:t>
            </a:r>
          </a:p>
          <a:p>
            <a:endParaRPr lang="pl-PL" sz="2000" dirty="0"/>
          </a:p>
          <a:p>
            <a:pPr marL="0" indent="0">
              <a:buNone/>
            </a:pPr>
            <a:r>
              <a:rPr lang="pl-PL" sz="2400" b="1" dirty="0" smtClean="0">
                <a:solidFill>
                  <a:srgbClr val="C00000"/>
                </a:solidFill>
              </a:rPr>
              <a:t>Wniosek: PROW jest chyba ostatnią szansą by to powstrzymać 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85165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 flipH="1">
            <a:off x="536331" y="958362"/>
            <a:ext cx="824718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Kontekst: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smtClean="0"/>
              <a:t>katastrofalny spadek różnorodności biologicznej terenów rolniczych w Europie ( w tym w Polsce)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smtClean="0"/>
              <a:t>ubożenie i zanikanie usług ekosystemowych kluczowych dla zrównoważonej gospodarki rolnej (ochrona zasobów wodnych, ochrona gleb, biologiczna kontrola upraw)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smtClean="0"/>
              <a:t>zmiana klimatu </a:t>
            </a:r>
            <a:r>
              <a:rPr lang="pl-PL" sz="2400" dirty="0" smtClean="0">
                <a:sym typeface="Wingdings" panose="05000000000000000000" pitchFamily="2" charset="2"/>
              </a:rPr>
              <a:t> przyśpieszenie/wzmocnienie  powyższych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smtClean="0">
                <a:sym typeface="Wingdings" panose="05000000000000000000" pitchFamily="2" charset="2"/>
              </a:rPr>
              <a:t>wzrost znaczenia „zielonej infrastruktury” w EU</a:t>
            </a:r>
          </a:p>
        </p:txBody>
      </p:sp>
    </p:spTree>
    <p:extLst>
      <p:ext uri="{BB962C8B-B14F-4D97-AF65-F5344CB8AC3E}">
        <p14:creationId xmlns:p14="http://schemas.microsoft.com/office/powerpoint/2010/main" val="182679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 flipH="1">
            <a:off x="536331" y="958362"/>
            <a:ext cx="82471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Cele: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smtClean="0"/>
              <a:t>wzbogacenie terenów rolniczych, zwłaszcza tych najuboższych strukturalnie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smtClean="0"/>
              <a:t>powstrzymanie zanikania zadrzewień najcenniejszych, czyli wiekowych, najbogatszych strukturalnie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smtClean="0"/>
              <a:t>tym samym: podwyższenie różnorodności biologicznej i wzmocnienie usług ekosystemowych na terenach rolniczych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smtClean="0"/>
              <a:t>krok ku zrównoważonej gospodarce rolnej, która na razie widnieje w Polsce tylko teoretycznie (naruszanie Konstytucji RP)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747984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286000" y="2493744"/>
            <a:ext cx="4572000" cy="39450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Propozycje rekomendacji, opracowane przez 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podstawie "</a:t>
            </a:r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Rekomendacji zmian w programie rolnośrodowiskowym”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Red. </a:t>
            </a:r>
            <a:r>
              <a:rPr lang="pl-PL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Stalenga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Brzezińska, </a:t>
            </a:r>
            <a:r>
              <a:rPr lang="pl-PL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Jobda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  IUNG 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2016, mocno zmienionych na podstawie doświadczeń </a:t>
            </a:r>
            <a:r>
              <a:rPr lang="pl-PL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IŚRiL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PAN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oraz dyskusji na spotkaniu w dn. 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6.11.2019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 Starostwie Powiatowym w Kościanie (Powiat Kościan, Powiat Gostyń, gmina Kościan, LGD Gościnna Wielkopolska, firmy rolnicze (Danko, </a:t>
            </a:r>
            <a:r>
              <a:rPr lang="pl-PL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TopFarms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), naukowcy z </a:t>
            </a:r>
            <a:r>
              <a:rPr lang="pl-PL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IŚRiL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PAN, doradca rolno-środowiskowy, NGO (Fundacja </a:t>
            </a:r>
            <a:r>
              <a:rPr lang="pl-PL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EkoRozwoju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150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93431" y="114515"/>
            <a:ext cx="8730761" cy="6731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</a:pPr>
            <a:r>
              <a:rPr lang="pl-PL" sz="1600" b="1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I. Ogólne propozycje związane ze wspieraniem zadrzewień na obszarach rolniczych</a:t>
            </a:r>
            <a:r>
              <a:rPr lang="pl-PL" sz="1600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pl-PL" sz="1600" dirty="0" smtClean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Definicja: zadrzewienia to obszary porośnięte </a:t>
            </a:r>
            <a:r>
              <a:rPr lang="pl-PL" sz="16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drzewami lub krzewami (rosnącymi pojedynczo lub w grupach) </a:t>
            </a: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wśród pól, pastwisk lub łąk, nie będące lasem.  W przypadku zadrzewień zbudowanych z wielu drzew i krzewów, musi to być obszar z </a:t>
            </a:r>
            <a:r>
              <a:rPr lang="pl-PL" sz="16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krzewami lub drzewami pokrywającymi co najmniej 30% danej powierzchni</a:t>
            </a: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(według rzutu koron na podłoże). </a:t>
            </a:r>
            <a:endParaRPr lang="pl-PL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Podział ze względu na </a:t>
            </a:r>
            <a:r>
              <a:rPr lang="pl-PL" sz="16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wielkość i kształt</a:t>
            </a: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endParaRPr lang="pl-PL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zadrzewienia (minimalna powierzchnia – 2 ary): </a:t>
            </a:r>
            <a:r>
              <a:rPr lang="pl-PL" sz="16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powierzchniowe</a:t>
            </a: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(P), </a:t>
            </a:r>
            <a:r>
              <a:rPr lang="pl-PL" sz="16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liniowe</a:t>
            </a: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(L), </a:t>
            </a:r>
            <a:endParaRPr lang="pl-PL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grupy drzew lub krzewów lub </a:t>
            </a:r>
            <a:r>
              <a:rPr lang="pl-PL" sz="16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pojedyncze drzewa i krzewy </a:t>
            </a: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(G) (powierzchnia 1.00-1.99 arów)</a:t>
            </a:r>
            <a:endParaRPr lang="pl-PL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Podział zadrzewień ze względu na </a:t>
            </a:r>
            <a:r>
              <a:rPr lang="pl-PL" sz="16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funkcję</a:t>
            </a: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pl-PL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zadrzewienia </a:t>
            </a:r>
            <a:r>
              <a:rPr lang="pl-PL" sz="16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buforowe</a:t>
            </a: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(ZB) – przy wodach (zbiornikach, rzekach, kanałach i rowach melioracyjnych), wyłącznie ZL</a:t>
            </a:r>
            <a:endParaRPr lang="pl-PL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zadrzewienia </a:t>
            </a:r>
            <a:r>
              <a:rPr lang="pl-PL" sz="16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śródpolne</a:t>
            </a: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(ZŚ) – pozostałe, tu wszystkie rodzaje (P, L i G)</a:t>
            </a:r>
            <a:endParaRPr lang="pl-PL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Wartościowanie zadrzewień wg płatności za jednostkę powierzchni (1 ar) </a:t>
            </a:r>
            <a:endParaRPr lang="pl-PL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l-PL" sz="16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ZŚ-G &lt; ZŚ-P &lt; ZŚ-L &lt; ZB</a:t>
            </a:r>
            <a:endParaRPr lang="pl-PL" sz="16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pl-PL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Możliwość </a:t>
            </a:r>
            <a:r>
              <a:rPr lang="pl-PL" sz="16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wspólnotowego wdrażania PRŚ</a:t>
            </a: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przez grupę rolników </a:t>
            </a:r>
            <a:endParaRPr lang="pl-PL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Wprowadzenie możliwości włączania w pakiety płatów </a:t>
            </a:r>
            <a:r>
              <a:rPr lang="pl-PL" sz="16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siedlisk przyrodniczych występujących w układach mozaikowych</a:t>
            </a:r>
            <a:endParaRPr lang="pl-PL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-PL" sz="16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Uproszczenie dokumentacji</a:t>
            </a: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przyrodniczych </a:t>
            </a:r>
            <a:endParaRPr lang="pl-PL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-PL" sz="16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Nakaz utrzymania zadrzewienia przez 10 lat po zakończeniu wsparcia</a:t>
            </a:r>
            <a:endParaRPr lang="pl-PL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-PL" sz="16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Płatność od 1 ara przeznaczonego trwale na zadrzewienia lub zakrzewienie, przy min. 1 ar powierzchni zadrzewienia/zakrzewienia zgłoszonej do płatności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49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72562" y="450002"/>
            <a:ext cx="8642838" cy="5207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Drzewko decyzyjne – Schemat wyboru pakietu „Zadrzewienia i zakrzewienia</a:t>
            </a:r>
            <a:r>
              <a:rPr lang="pl-PL" b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”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r>
              <a:rPr lang="pl-PL" baseline="30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Przy cieku, rowie melioracyjnym lub zbiorniku wodnym – pakiet  </a:t>
            </a:r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„Strefy buforowe” (ZB)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pl-PL" baseline="30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Nie przy cieku, rowie melioracyjnym lub zbiorniku wodnym – pakiet </a:t>
            </a:r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„Zadrzewienia śródpolne” (ZŚ)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pl-PL" dirty="0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Jeśli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r>
              <a:rPr lang="pl-PL" baseline="30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(ZB), to jeden rodzaj z płatnością uzależnioną od 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powierzchni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Jeśli 2</a:t>
            </a:r>
            <a:r>
              <a:rPr lang="pl-PL" baseline="30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(ZŚ), to trzy rodzaje o zróżnicowanej płatności: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93875" indent="-1793875">
              <a:lnSpc>
                <a:spcPct val="107000"/>
              </a:lnSpc>
              <a:spcAft>
                <a:spcPts val="0"/>
              </a:spcAft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Wariant 1.	ZŚ-L – zadrzewienia  liniowe (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szerokość nie mniejsza niż 4 m, stosunek długości do szerokości zadrzewienia jest nie mniejszy niż 5)</a:t>
            </a:r>
          </a:p>
          <a:p>
            <a:pPr marL="1793875" indent="-1793875" defTabSz="896938">
              <a:lnSpc>
                <a:spcPct val="107000"/>
              </a:lnSpc>
              <a:spcAft>
                <a:spcPts val="0"/>
              </a:spcAft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Wariant 2.	ZŚ-P – zadrzewienia powierzchniowe (stosunek długości do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szerokości jest mniejszy niż 5)</a:t>
            </a:r>
          </a:p>
          <a:p>
            <a:pPr marL="1793875" indent="-1793875">
              <a:lnSpc>
                <a:spcPct val="107000"/>
              </a:lnSpc>
              <a:spcAft>
                <a:spcPts val="0"/>
              </a:spcAft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Wariant 3.	ZŚ-G – zadrzewienia grupowe/punktowe (pojedyncze, samotnie rosnące drzewa lub grupy krzewów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szerokość zadrzewienia jest mniejsza lub równa 20 m oraz stosunek długości do szerokości biotopu jest mniejszy lub równy 5. </a:t>
            </a:r>
          </a:p>
        </p:txBody>
      </p:sp>
    </p:spTree>
    <p:extLst>
      <p:ext uri="{BB962C8B-B14F-4D97-AF65-F5344CB8AC3E}">
        <p14:creationId xmlns:p14="http://schemas.microsoft.com/office/powerpoint/2010/main" val="371517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54975" y="442572"/>
            <a:ext cx="8581293" cy="4674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</a:pPr>
            <a:r>
              <a:rPr lang="pl-PL" b="1" u="sng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II.1. Pakiet „Zadrzewienia buforowe” (ZB)</a:t>
            </a:r>
            <a:endParaRPr lang="pl-PL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Wymogi: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Utworzenie,  utrzymanie lub powiększenie strefy o szerokości </a:t>
            </a:r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nie węższej niż 4 m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usytuowanej na, lub przylegającej do gruntu ornego lub trwałego użytku zielonego, i jednocześnie </a:t>
            </a:r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przylegającej do krawędzi cieku lub zbiornika wodnego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Strefy buforowe mogą obejmować również pasy z roślinnością nadbrzeżną występującą wzdłuż cieku wodnego i roślinnością trwałą zielną wzdłuż granicy zadrzewienie/pole.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Zakaz użytkowania  rolniczego 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 wyjątkiem wypasu lub koszenia najwyżej raz w roku, po 1 sierpnia na tych obszarach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Zakaz stosowania nawozów i środków ochrony roślin</a:t>
            </a:r>
            <a:endParaRPr lang="pl-PL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 pakiecie obowiązywałaby płatność 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od powierzchni strefy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przy przyjęciu </a:t>
            </a:r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minimalnej powierzchni 2 </a:t>
            </a:r>
            <a:r>
              <a:rPr lang="pl-PL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arów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(czyli długość 50 m przy </a:t>
            </a:r>
            <a:r>
              <a:rPr lang="pl-PL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szrokości</a:t>
            </a:r>
            <a:r>
              <a:rPr lang="pl-PL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4 m)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29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545123" y="928989"/>
            <a:ext cx="8115300" cy="3155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</a:pPr>
            <a:r>
              <a:rPr lang="pl-PL" u="sng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II.2. Pakiet </a:t>
            </a:r>
            <a:r>
              <a:rPr lang="pl-PL" b="1" u="sng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„Zadrzewienia śródpolne” (ZŚ)</a:t>
            </a:r>
            <a:endParaRPr lang="pl-PL" dirty="0" smtClean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</a:pPr>
            <a:r>
              <a:rPr lang="pl-PL" b="1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Wariant 1. Zadrzewienia liniowe (szpalery oraz pasy drzew lub krzewów) (ZŚ-L</a:t>
            </a:r>
            <a:endParaRPr lang="pl-PL" dirty="0" smtClean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  <a:tabLst>
                <a:tab pos="1866900" algn="l"/>
              </a:tabLst>
            </a:pPr>
            <a:r>
              <a:rPr lang="pl-PL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Wymogi:</a:t>
            </a:r>
            <a:endParaRPr lang="pl-PL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 fontAlgn="base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Symbol" panose="05050102010706020507" pitchFamily="18" charset="2"/>
              <a:buChar char=""/>
            </a:pPr>
            <a:r>
              <a:rPr lang="pl-PL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Utworzenie, utrzymanie lub powiększenie </a:t>
            </a:r>
            <a:r>
              <a:rPr lang="pl-PL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zadrzewienia liniowego o powierzchni min. 2 arów (utrzymanie – nawet mniejszych?)</a:t>
            </a:r>
            <a:endParaRPr lang="pl-PL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 fontAlgn="base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Symbol" panose="05050102010706020507" pitchFamily="18" charset="2"/>
              <a:buChar char=""/>
            </a:pPr>
            <a:r>
              <a:rPr lang="pl-PL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Problem: czy wymuszać obecność i drzew i krzewów czy dać pełną dowolność? (Merytorycznie – </a:t>
            </a:r>
            <a:r>
              <a:rPr lang="pl-PL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lepsze zadrzewienia z drzew i krzewów!, ale może to zależeć od zakładanej funkcji</a:t>
            </a:r>
            <a:r>
              <a:rPr lang="pl-PL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11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545123" y="1395911"/>
            <a:ext cx="8176846" cy="2629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</a:pPr>
            <a:r>
              <a:rPr lang="pl-PL" sz="1600" u="sng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II.2. Pakiet </a:t>
            </a:r>
            <a:r>
              <a:rPr lang="pl-PL" sz="1600" b="1" u="sng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„Zadrzewienia śródpolne” (ZŚ)</a:t>
            </a:r>
            <a:endParaRPr lang="pl-PL" sz="1600" dirty="0" smtClean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</a:pPr>
            <a:r>
              <a:rPr lang="pl-PL" sz="1600" b="1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Wariant 2. Zadrzewienia powierzchniowe (ZŚ-P) </a:t>
            </a:r>
            <a:endParaRPr lang="pl-PL" sz="1600" dirty="0" smtClean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1000"/>
              </a:spcAft>
            </a:pPr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Wymogi:</a:t>
            </a:r>
            <a:endParaRPr lang="pl-PL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Symbol" panose="05050102010706020507" pitchFamily="18" charset="2"/>
              <a:buChar char=""/>
            </a:pPr>
            <a:r>
              <a:rPr lang="pl-PL" sz="16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Utworzenie, utrzymanie lub powiększenie </a:t>
            </a:r>
            <a:r>
              <a:rPr lang="pl-PL" sz="16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istniejącego zadrzewienia o powierzchni od 2 arów do 100 arów (konieczny ten limit?)</a:t>
            </a:r>
            <a:endParaRPr lang="pl-PL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Symbol" panose="05050102010706020507" pitchFamily="18" charset="2"/>
              <a:buChar char=""/>
            </a:pPr>
            <a:r>
              <a:rPr lang="pl-PL" sz="16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Jeśli zadrzewienie zbudowane jest głównie z krzewów, wymagana jest </a:t>
            </a:r>
            <a:r>
              <a:rPr lang="pl-PL" sz="16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obecność 1 drzewa na każde 2 ary zadrzewienia</a:t>
            </a:r>
            <a:endParaRPr lang="pl-PL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44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</TotalTime>
  <Words>1070</Words>
  <Application>Microsoft Office PowerPoint</Application>
  <PresentationFormat>Pokaz na ekranie (4:3)</PresentationFormat>
  <Paragraphs>104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Symbol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Ostatnie dane dla Wielkopolski (analizy IŚRiL PAN)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Krzysztof Kujawa</dc:creator>
  <cp:lastModifiedBy>Krzysztof Kujawa</cp:lastModifiedBy>
  <cp:revision>10</cp:revision>
  <dcterms:created xsi:type="dcterms:W3CDTF">2019-11-12T05:25:05Z</dcterms:created>
  <dcterms:modified xsi:type="dcterms:W3CDTF">2019-11-12T06:36:35Z</dcterms:modified>
</cp:coreProperties>
</file>